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T Sans Narrow"/>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TSansNarrow-bold.fntdata"/><Relationship Id="rId14" Type="http://schemas.openxmlformats.org/officeDocument/2006/relationships/slide" Target="slides/slide9.xml"/><Relationship Id="rId36" Type="http://schemas.openxmlformats.org/officeDocument/2006/relationships/font" Target="fonts/PTSansNarrow-regular.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ac24776b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ac24776b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ac24776b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ac24776b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ac24776b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ac24776b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ac24776b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ac24776b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ac24776b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ac24776b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ac24776b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c24776b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ac24776b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ac24776b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200">
                <a:latin typeface="Times New Roman"/>
                <a:ea typeface="Times New Roman"/>
                <a:cs typeface="Times New Roman"/>
                <a:sym typeface="Times New Roman"/>
              </a:rPr>
              <a:t>Within a few months of passing the legislation, the administration passed 4 percent of GDP into funding the </a:t>
            </a:r>
            <a:r>
              <a:rPr i="1" lang="en" sz="1200">
                <a:latin typeface="Times New Roman"/>
                <a:ea typeface="Times New Roman"/>
                <a:cs typeface="Times New Roman"/>
                <a:sym typeface="Times New Roman"/>
              </a:rPr>
              <a:t>misiones</a:t>
            </a:r>
            <a:r>
              <a:rPr lang="en" sz="1200">
                <a:latin typeface="Times New Roman"/>
                <a:ea typeface="Times New Roman"/>
                <a:cs typeface="Times New Roman"/>
                <a:sym typeface="Times New Roman"/>
              </a:rPr>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ac24776b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ac24776b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ac24776b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ac24776b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ac24776b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ac24776b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abe285d7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abe285d7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ac24776b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ac24776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ac24776b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ac24776b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ac24776b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ac24776b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some people warned against floating cause of rising inflation or more substantial devaluation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pressure from businesses and stuff due to the overvalued currency increasing imports and decreasing exports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Dutch Disease arises out of primary-export dependence. For many countries, singleexport dependence erects a trade barrier through currency appreciation. When a country suddenly strikes oil, for example, it is faced with the opportunity to export a large supply of lucrative goods that can potentially provide much of the country’s revenue. The export windfall encourages the sale of the national currency to foreigners who are eager to convert it into the export good, therefore driving up its price via a shift right in the demand curve. The overvalued currency causes an immediate rise in prices of other exports on the world market, thus rendering them uncompetitive. The result is depressive for alternative export industries, whose goods become more expensive on the world market, suppressing production and forcing industries to close or to merely produce locally. Similarly, imports are made cheaper, and the same industries that were forced out of the world market are now competing with cheaper imports as well.26 The result, one that Venezuela suffers most from, is the lack of available, lucrative industries that are attractive to local investors. This creates the problem of capital flight, which I will discuss below.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ac24776b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ac24776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ac24776b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ac24776b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oil revenue influx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ac24776b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ac24776b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ac24776b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ac24776b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different rates for different goods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ac24776b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ac24776b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ac24776b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ac24776b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ac24776b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ac24776b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abe285d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abe285d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ac24776b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ac24776b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abe285d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abe285d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abe285d7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abe285d7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ac24776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ac24776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political consolidation practices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ac24776b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ac24776b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ac24776b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ac24776b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ac24776b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ac24776b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Venezuelan Economic Crisis(2014-Present)</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Victor Cardeno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Lack of Economic Diversification</a:t>
            </a:r>
            <a:endParaRPr/>
          </a:p>
        </p:txBody>
      </p:sp>
      <p:sp>
        <p:nvSpPr>
          <p:cNvPr id="135" name="Google Shape;135;p22"/>
          <p:cNvSpPr txBox="1"/>
          <p:nvPr>
            <p:ph idx="1" type="body"/>
          </p:nvPr>
        </p:nvSpPr>
        <p:spPr>
          <a:xfrm>
            <a:off x="5241300" y="1629650"/>
            <a:ext cx="3591000" cy="327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Chavez failed to utilize increased revenue during the boom to support economic diversification in other sectors and decrease reliance on oil. </a:t>
            </a:r>
            <a:endParaRPr/>
          </a:p>
          <a:p>
            <a:pPr indent="-317500" lvl="1" marL="914400" rtl="0" algn="l">
              <a:spcBef>
                <a:spcPts val="0"/>
              </a:spcBef>
              <a:spcAft>
                <a:spcPts val="0"/>
              </a:spcAft>
              <a:buSzPts val="1400"/>
              <a:buChar char="○"/>
            </a:pPr>
            <a:r>
              <a:rPr lang="en">
                <a:highlight>
                  <a:srgbClr val="FFFF00"/>
                </a:highlight>
              </a:rPr>
              <a:t>Venezuela would have limited alternative income stream to fall back on when oil prices fell again.  </a:t>
            </a:r>
            <a:endParaRPr>
              <a:highlight>
                <a:srgbClr val="FFFF00"/>
              </a:highlight>
            </a:endParaRPr>
          </a:p>
        </p:txBody>
      </p:sp>
      <p:pic>
        <p:nvPicPr>
          <p:cNvPr id="136" name="Google Shape;136;p22"/>
          <p:cNvPicPr preferRelativeResize="0"/>
          <p:nvPr/>
        </p:nvPicPr>
        <p:blipFill rotWithShape="1">
          <a:blip r:embed="rId3">
            <a:alphaModFix/>
          </a:blip>
          <a:srcRect b="8003" l="13060" r="21830" t="30946"/>
          <a:stretch/>
        </p:blipFill>
        <p:spPr>
          <a:xfrm>
            <a:off x="0" y="1870112"/>
            <a:ext cx="5299752" cy="2795375"/>
          </a:xfrm>
          <a:prstGeom prst="rect">
            <a:avLst/>
          </a:prstGeom>
          <a:noFill/>
          <a:ln>
            <a:noFill/>
          </a:ln>
        </p:spPr>
      </p:pic>
      <p:sp>
        <p:nvSpPr>
          <p:cNvPr id="137" name="Google Shape;137;p22"/>
          <p:cNvSpPr/>
          <p:nvPr/>
        </p:nvSpPr>
        <p:spPr>
          <a:xfrm>
            <a:off x="223625" y="2851300"/>
            <a:ext cx="5171400" cy="265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Connection to Maduro and Current Crisis</a:t>
            </a:r>
            <a:endParaRPr/>
          </a:p>
        </p:txBody>
      </p:sp>
      <p:sp>
        <p:nvSpPr>
          <p:cNvPr id="143" name="Google Shape;143;p23"/>
          <p:cNvSpPr txBox="1"/>
          <p:nvPr>
            <p:ph idx="1" type="body"/>
          </p:nvPr>
        </p:nvSpPr>
        <p:spPr>
          <a:xfrm>
            <a:off x="5325200" y="1266325"/>
            <a:ext cx="35070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oil prices fell in 2014, the flagging yield of the industry was exposed, and oil revenue dropped massively. </a:t>
            </a:r>
            <a:endParaRPr/>
          </a:p>
          <a:p>
            <a:pPr indent="-342900" lvl="0" marL="457200" rtl="0" algn="l">
              <a:spcBef>
                <a:spcPts val="0"/>
              </a:spcBef>
              <a:spcAft>
                <a:spcPts val="0"/>
              </a:spcAft>
              <a:buSzPts val="1800"/>
              <a:buChar char="●"/>
            </a:pPr>
            <a:r>
              <a:rPr lang="en"/>
              <a:t>Oil production has fallen off in the past 4 years since the crisis began, and real GDP has tanked along with it. </a:t>
            </a:r>
            <a:endParaRPr/>
          </a:p>
        </p:txBody>
      </p:sp>
      <p:pic>
        <p:nvPicPr>
          <p:cNvPr id="144" name="Google Shape;144;p23"/>
          <p:cNvPicPr preferRelativeResize="0"/>
          <p:nvPr/>
        </p:nvPicPr>
        <p:blipFill rotWithShape="1">
          <a:blip r:embed="rId3">
            <a:alphaModFix/>
          </a:blip>
          <a:srcRect b="11090" l="24248" r="27030" t="40899"/>
          <a:stretch/>
        </p:blipFill>
        <p:spPr>
          <a:xfrm>
            <a:off x="1401900" y="3125850"/>
            <a:ext cx="3507000" cy="1943889"/>
          </a:xfrm>
          <a:prstGeom prst="rect">
            <a:avLst/>
          </a:prstGeom>
          <a:noFill/>
          <a:ln cap="flat" cmpd="sng" w="9525">
            <a:solidFill>
              <a:schemeClr val="dk2"/>
            </a:solidFill>
            <a:prstDash val="solid"/>
            <a:round/>
            <a:headEnd len="sm" w="sm" type="none"/>
            <a:tailEnd len="sm" w="sm" type="none"/>
          </a:ln>
        </p:spPr>
      </p:pic>
      <p:pic>
        <p:nvPicPr>
          <p:cNvPr id="145" name="Google Shape;145;p23"/>
          <p:cNvPicPr preferRelativeResize="0"/>
          <p:nvPr/>
        </p:nvPicPr>
        <p:blipFill rotWithShape="1">
          <a:blip r:embed="rId4">
            <a:alphaModFix/>
          </a:blip>
          <a:srcRect b="20701" l="2326" r="29655" t="15089"/>
          <a:stretch/>
        </p:blipFill>
        <p:spPr>
          <a:xfrm>
            <a:off x="461225" y="1152425"/>
            <a:ext cx="3507000" cy="186223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Maduro’s Oil Policy</a:t>
            </a:r>
            <a:endParaRPr/>
          </a:p>
        </p:txBody>
      </p:sp>
      <p:sp>
        <p:nvSpPr>
          <p:cNvPr id="151" name="Google Shape;151;p24"/>
          <p:cNvSpPr txBox="1"/>
          <p:nvPr>
            <p:ph idx="1" type="body"/>
          </p:nvPr>
        </p:nvSpPr>
        <p:spPr>
          <a:xfrm>
            <a:off x="311700" y="1475975"/>
            <a:ext cx="8520600" cy="253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Maduro has prioritized payments on oil-related, and specifically PDVSA-related, debt in order to avoid seizure of Citgo and loss of access to American oil markets. </a:t>
            </a:r>
            <a:endParaRPr/>
          </a:p>
          <a:p>
            <a:pPr indent="-342900" lvl="0" marL="457200" rtl="0" algn="l">
              <a:spcBef>
                <a:spcPts val="0"/>
              </a:spcBef>
              <a:spcAft>
                <a:spcPts val="0"/>
              </a:spcAft>
              <a:buSzPts val="1800"/>
              <a:buChar char="●"/>
            </a:pPr>
            <a:r>
              <a:rPr lang="en"/>
              <a:t>Continuing Chavez’s policy of borrowing from Russia and China against future oil exports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New Regime</a:t>
            </a:r>
            <a:endParaRPr/>
          </a:p>
        </p:txBody>
      </p:sp>
      <p:sp>
        <p:nvSpPr>
          <p:cNvPr id="157" name="Google Shape;157;p25"/>
          <p:cNvSpPr txBox="1"/>
          <p:nvPr>
            <p:ph idx="1" type="body"/>
          </p:nvPr>
        </p:nvSpPr>
        <p:spPr>
          <a:xfrm>
            <a:off x="369900" y="1696175"/>
            <a:ext cx="8404200" cy="284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more US-friendly administration may lead to removal of sanctions, leading to easier access to markets. </a:t>
            </a:r>
            <a:endParaRPr/>
          </a:p>
          <a:p>
            <a:pPr indent="-342900" lvl="0" marL="457200" rtl="0" algn="l">
              <a:spcBef>
                <a:spcPts val="0"/>
              </a:spcBef>
              <a:spcAft>
                <a:spcPts val="0"/>
              </a:spcAft>
              <a:buSzPts val="1800"/>
              <a:buChar char="●"/>
            </a:pPr>
            <a:r>
              <a:rPr lang="en"/>
              <a:t>Primary opposition leader, Juan Guaidó, has declared selections for board positions at PDVSA---&gt;</a:t>
            </a:r>
            <a:r>
              <a:rPr lang="en"/>
              <a:t>allegedly include experienced industry individuals</a:t>
            </a:r>
            <a:endParaRPr/>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139775" y="445025"/>
            <a:ext cx="89172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II: Irresponsible and Unchecked Gov’t Spending</a:t>
            </a:r>
            <a:endParaRPr/>
          </a:p>
        </p:txBody>
      </p:sp>
      <p:sp>
        <p:nvSpPr>
          <p:cNvPr id="163" name="Google Shape;163;p26"/>
          <p:cNvSpPr txBox="1"/>
          <p:nvPr>
            <p:ph idx="1" type="body"/>
          </p:nvPr>
        </p:nvSpPr>
        <p:spPr>
          <a:xfrm>
            <a:off x="311700" y="1266325"/>
            <a:ext cx="8520600" cy="92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Chavez was elected on a platform of populist ideals---&gt;needed to spend to help raise the lower and middle class</a:t>
            </a:r>
            <a:endParaRPr/>
          </a:p>
        </p:txBody>
      </p:sp>
      <p:pic>
        <p:nvPicPr>
          <p:cNvPr id="164" name="Google Shape;164;p26"/>
          <p:cNvPicPr preferRelativeResize="0"/>
          <p:nvPr/>
        </p:nvPicPr>
        <p:blipFill rotWithShape="1">
          <a:blip r:embed="rId3">
            <a:alphaModFix/>
          </a:blip>
          <a:srcRect b="7398" l="21911" r="23946" t="47894"/>
          <a:stretch/>
        </p:blipFill>
        <p:spPr>
          <a:xfrm>
            <a:off x="1463600" y="2302425"/>
            <a:ext cx="5216323" cy="2422899"/>
          </a:xfrm>
          <a:prstGeom prst="rect">
            <a:avLst/>
          </a:prstGeom>
          <a:noFill/>
          <a:ln>
            <a:noFill/>
          </a:ln>
        </p:spPr>
      </p:pic>
      <p:cxnSp>
        <p:nvCxnSpPr>
          <p:cNvPr id="165" name="Google Shape;165;p26"/>
          <p:cNvCxnSpPr/>
          <p:nvPr/>
        </p:nvCxnSpPr>
        <p:spPr>
          <a:xfrm rot="10800000">
            <a:off x="6565350" y="3038725"/>
            <a:ext cx="669000" cy="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p26"/>
          <p:cNvCxnSpPr/>
          <p:nvPr/>
        </p:nvCxnSpPr>
        <p:spPr>
          <a:xfrm rot="10800000">
            <a:off x="6565350" y="4055350"/>
            <a:ext cx="669000" cy="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26"/>
          <p:cNvCxnSpPr/>
          <p:nvPr/>
        </p:nvCxnSpPr>
        <p:spPr>
          <a:xfrm rot="10800000">
            <a:off x="6565350" y="2886325"/>
            <a:ext cx="669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Spending in the Face of Uncertainty</a:t>
            </a:r>
            <a:endParaRPr/>
          </a:p>
        </p:txBody>
      </p:sp>
      <p:sp>
        <p:nvSpPr>
          <p:cNvPr id="173" name="Google Shape;173;p27"/>
          <p:cNvSpPr txBox="1"/>
          <p:nvPr>
            <p:ph idx="1" type="body"/>
          </p:nvPr>
        </p:nvSpPr>
        <p:spPr>
          <a:xfrm>
            <a:off x="5310775" y="1266325"/>
            <a:ext cx="3521400" cy="297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However, the economy was still struggling over the first few years of Chavez’s presidency. Thus, </a:t>
            </a:r>
            <a:r>
              <a:rPr lang="en">
                <a:highlight>
                  <a:srgbClr val="FFFF00"/>
                </a:highlight>
              </a:rPr>
              <a:t>he was spending on programs with little return on investment while his revenue stream dried up.</a:t>
            </a:r>
            <a:r>
              <a:rPr lang="en"/>
              <a:t> </a:t>
            </a:r>
            <a:endParaRPr/>
          </a:p>
        </p:txBody>
      </p:sp>
      <p:pic>
        <p:nvPicPr>
          <p:cNvPr id="174" name="Google Shape;174;p27"/>
          <p:cNvPicPr preferRelativeResize="0"/>
          <p:nvPr/>
        </p:nvPicPr>
        <p:blipFill rotWithShape="1">
          <a:blip r:embed="rId3">
            <a:alphaModFix/>
          </a:blip>
          <a:srcRect b="15723" l="50022" r="5862" t="37799"/>
          <a:stretch/>
        </p:blipFill>
        <p:spPr>
          <a:xfrm>
            <a:off x="543600" y="1266325"/>
            <a:ext cx="4694774" cy="2782099"/>
          </a:xfrm>
          <a:prstGeom prst="rect">
            <a:avLst/>
          </a:prstGeom>
          <a:noFill/>
          <a:ln>
            <a:noFill/>
          </a:ln>
        </p:spPr>
      </p:pic>
      <p:sp>
        <p:nvSpPr>
          <p:cNvPr id="175" name="Google Shape;175;p27"/>
          <p:cNvSpPr txBox="1"/>
          <p:nvPr/>
        </p:nvSpPr>
        <p:spPr>
          <a:xfrm>
            <a:off x="2167500" y="4892600"/>
            <a:ext cx="3456900" cy="1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76" name="Google Shape;176;p27"/>
          <p:cNvSpPr txBox="1"/>
          <p:nvPr/>
        </p:nvSpPr>
        <p:spPr>
          <a:xfrm>
            <a:off x="1045425" y="4257500"/>
            <a:ext cx="3986700" cy="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Article from Institutional Investor, July 2002</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Misiones</a:t>
            </a:r>
            <a:endParaRPr/>
          </a:p>
        </p:txBody>
      </p:sp>
      <p:sp>
        <p:nvSpPr>
          <p:cNvPr id="182" name="Google Shape;182;p28"/>
          <p:cNvSpPr txBox="1"/>
          <p:nvPr>
            <p:ph idx="1" type="body"/>
          </p:nvPr>
        </p:nvSpPr>
        <p:spPr>
          <a:xfrm>
            <a:off x="3930800" y="1266325"/>
            <a:ext cx="4901700" cy="210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Chavez took advantage of the rising oil revenues and began a series of social spending programs called misiones in 2003 to improve adult literacy rates, subsidize food, etc.</a:t>
            </a:r>
            <a:endParaRPr/>
          </a:p>
          <a:p>
            <a:pPr indent="-342900" lvl="0" marL="457200" rtl="0" algn="l">
              <a:spcBef>
                <a:spcPts val="0"/>
              </a:spcBef>
              <a:spcAft>
                <a:spcPts val="0"/>
              </a:spcAft>
              <a:buSzPts val="1800"/>
              <a:buChar char="●"/>
            </a:pPr>
            <a:r>
              <a:rPr lang="en"/>
              <a:t>By 2006, the share of public spending going to social programs was 44%. </a:t>
            </a:r>
            <a:endParaRPr/>
          </a:p>
          <a:p>
            <a:pPr indent="-317500" lvl="1" marL="914400" rtl="0" algn="l">
              <a:spcBef>
                <a:spcPts val="0"/>
              </a:spcBef>
              <a:spcAft>
                <a:spcPts val="0"/>
              </a:spcAft>
              <a:buSzPts val="1400"/>
              <a:buChar char="○"/>
            </a:pPr>
            <a:r>
              <a:rPr lang="en"/>
              <a:t>This is an example of the </a:t>
            </a:r>
            <a:r>
              <a:rPr lang="en">
                <a:highlight>
                  <a:srgbClr val="FFFF00"/>
                </a:highlight>
              </a:rPr>
              <a:t>Chavez administration spending money on programs with little return instead of investing in oil infrastructure or diversification of the economy.</a:t>
            </a:r>
            <a:r>
              <a:rPr lang="en"/>
              <a:t> </a:t>
            </a:r>
            <a:endParaRPr/>
          </a:p>
        </p:txBody>
      </p:sp>
      <p:pic>
        <p:nvPicPr>
          <p:cNvPr id="183" name="Google Shape;183;p28"/>
          <p:cNvPicPr preferRelativeResize="0"/>
          <p:nvPr/>
        </p:nvPicPr>
        <p:blipFill>
          <a:blip r:embed="rId3">
            <a:alphaModFix/>
          </a:blip>
          <a:stretch>
            <a:fillRect/>
          </a:stretch>
        </p:blipFill>
        <p:spPr>
          <a:xfrm>
            <a:off x="126875" y="2214175"/>
            <a:ext cx="3803925" cy="189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Spending in Time of Recession </a:t>
            </a:r>
            <a:endParaRPr/>
          </a:p>
        </p:txBody>
      </p:sp>
      <p:sp>
        <p:nvSpPr>
          <p:cNvPr id="189" name="Google Shape;189;p29"/>
          <p:cNvSpPr txBox="1"/>
          <p:nvPr>
            <p:ph idx="1" type="body"/>
          </p:nvPr>
        </p:nvSpPr>
        <p:spPr>
          <a:xfrm>
            <a:off x="4237475" y="1266325"/>
            <a:ext cx="4594800" cy="372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a downturn in global markets occurred in the late 2000s, Venezuela’s economy once again took a hit. </a:t>
            </a:r>
            <a:endParaRPr/>
          </a:p>
          <a:p>
            <a:pPr indent="-317500" lvl="1" marL="914400" rtl="0" algn="l">
              <a:spcBef>
                <a:spcPts val="0"/>
              </a:spcBef>
              <a:spcAft>
                <a:spcPts val="0"/>
              </a:spcAft>
              <a:buSzPts val="1400"/>
              <a:buChar char="○"/>
            </a:pPr>
            <a:r>
              <a:rPr lang="en">
                <a:highlight>
                  <a:srgbClr val="FFFF00"/>
                </a:highlight>
              </a:rPr>
              <a:t>Chavez administration decided against reducing spending in favor of tightening price and exchange rate controls.</a:t>
            </a:r>
            <a:r>
              <a:rPr lang="en"/>
              <a:t> </a:t>
            </a:r>
            <a:endParaRPr/>
          </a:p>
          <a:p>
            <a:pPr indent="-317500" lvl="1" marL="914400" rtl="0" algn="l">
              <a:spcBef>
                <a:spcPts val="0"/>
              </a:spcBef>
              <a:spcAft>
                <a:spcPts val="0"/>
              </a:spcAft>
              <a:buSzPts val="1400"/>
              <a:buChar char="○"/>
            </a:pPr>
            <a:r>
              <a:rPr lang="en"/>
              <a:t>World Bank data shows that public spending actually grew 3 percent on average from 2008 to 2011. </a:t>
            </a:r>
            <a:endParaRPr/>
          </a:p>
          <a:p>
            <a:pPr indent="-342900" lvl="0" marL="457200" rtl="0" algn="l">
              <a:spcBef>
                <a:spcPts val="0"/>
              </a:spcBef>
              <a:spcAft>
                <a:spcPts val="0"/>
              </a:spcAft>
              <a:buSzPts val="1800"/>
              <a:buChar char="●"/>
            </a:pPr>
            <a:r>
              <a:rPr lang="en"/>
              <a:t>Venezuela ended up as one of the countries hit the hardest in the recession. </a:t>
            </a:r>
            <a:endParaRPr/>
          </a:p>
        </p:txBody>
      </p:sp>
      <p:pic>
        <p:nvPicPr>
          <p:cNvPr id="190" name="Google Shape;190;p29"/>
          <p:cNvPicPr preferRelativeResize="0"/>
          <p:nvPr/>
        </p:nvPicPr>
        <p:blipFill rotWithShape="1">
          <a:blip r:embed="rId3">
            <a:alphaModFix/>
          </a:blip>
          <a:srcRect b="6266" l="4943" r="33954" t="27635"/>
          <a:stretch/>
        </p:blipFill>
        <p:spPr>
          <a:xfrm>
            <a:off x="88675" y="1483625"/>
            <a:ext cx="4215077" cy="2564800"/>
          </a:xfrm>
          <a:prstGeom prst="rect">
            <a:avLst/>
          </a:prstGeom>
          <a:noFill/>
          <a:ln>
            <a:noFill/>
          </a:ln>
        </p:spPr>
      </p:pic>
      <p:cxnSp>
        <p:nvCxnSpPr>
          <p:cNvPr id="191" name="Google Shape;191;p29"/>
          <p:cNvCxnSpPr/>
          <p:nvPr/>
        </p:nvCxnSpPr>
        <p:spPr>
          <a:xfrm rot="10800000">
            <a:off x="2996875" y="1929875"/>
            <a:ext cx="27900" cy="2034900"/>
          </a:xfrm>
          <a:prstGeom prst="straightConnector1">
            <a:avLst/>
          </a:prstGeom>
          <a:noFill/>
          <a:ln cap="flat" cmpd="sng" w="19050">
            <a:solidFill>
              <a:srgbClr val="FF0000"/>
            </a:solidFill>
            <a:prstDash val="solid"/>
            <a:round/>
            <a:headEnd len="med" w="med" type="none"/>
            <a:tailEnd len="med" w="med" type="none"/>
          </a:ln>
        </p:spPr>
      </p:cxnSp>
      <p:cxnSp>
        <p:nvCxnSpPr>
          <p:cNvPr id="192" name="Google Shape;192;p29"/>
          <p:cNvCxnSpPr/>
          <p:nvPr/>
        </p:nvCxnSpPr>
        <p:spPr>
          <a:xfrm>
            <a:off x="320600" y="3323575"/>
            <a:ext cx="3930900" cy="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nvSpPr>
        <p:spPr>
          <a:xfrm>
            <a:off x="597750" y="1098200"/>
            <a:ext cx="35031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Annual % Growth of Gov’t Expenditure</a:t>
            </a:r>
            <a:endParaRPr>
              <a:latin typeface="Open Sans"/>
              <a:ea typeface="Open Sans"/>
              <a:cs typeface="Open Sans"/>
              <a:sym typeface="Open Sans"/>
            </a:endParaRPr>
          </a:p>
        </p:txBody>
      </p:sp>
      <p:sp>
        <p:nvSpPr>
          <p:cNvPr id="194" name="Google Shape;194;p29"/>
          <p:cNvSpPr txBox="1"/>
          <p:nvPr/>
        </p:nvSpPr>
        <p:spPr>
          <a:xfrm>
            <a:off x="2669050" y="3964775"/>
            <a:ext cx="1000800" cy="608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Chavez elected</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 to Current Crisis and Maduro Regime</a:t>
            </a:r>
            <a:endParaRPr/>
          </a:p>
        </p:txBody>
      </p:sp>
      <p:sp>
        <p:nvSpPr>
          <p:cNvPr id="200" name="Google Shape;200;p30"/>
          <p:cNvSpPr txBox="1"/>
          <p:nvPr>
            <p:ph idx="1" type="body"/>
          </p:nvPr>
        </p:nvSpPr>
        <p:spPr>
          <a:xfrm>
            <a:off x="311700" y="1266325"/>
            <a:ext cx="8520600" cy="117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Facing a more severe crisis in 2014, Maduro decided to follow Chavez’s example and avoid spending cuts in favor of printing money to cover its deficit. </a:t>
            </a:r>
            <a:endParaRPr/>
          </a:p>
          <a:p>
            <a:pPr indent="0" lvl="0" marL="0" rtl="0" algn="l">
              <a:spcBef>
                <a:spcPts val="1600"/>
              </a:spcBef>
              <a:spcAft>
                <a:spcPts val="1600"/>
              </a:spcAft>
              <a:buNone/>
            </a:pPr>
            <a:r>
              <a:t/>
            </a:r>
            <a:endParaRPr/>
          </a:p>
        </p:txBody>
      </p:sp>
      <p:pic>
        <p:nvPicPr>
          <p:cNvPr id="201" name="Google Shape;201;p30"/>
          <p:cNvPicPr preferRelativeResize="0"/>
          <p:nvPr/>
        </p:nvPicPr>
        <p:blipFill rotWithShape="1">
          <a:blip r:embed="rId3">
            <a:alphaModFix/>
          </a:blip>
          <a:srcRect b="17466" l="6881" r="0" t="25602"/>
          <a:stretch/>
        </p:blipFill>
        <p:spPr>
          <a:xfrm>
            <a:off x="1310275" y="2553225"/>
            <a:ext cx="6437251" cy="2213924"/>
          </a:xfrm>
          <a:prstGeom prst="rect">
            <a:avLst/>
          </a:prstGeom>
          <a:noFill/>
          <a:ln>
            <a:noFill/>
          </a:ln>
        </p:spPr>
      </p:pic>
      <p:sp>
        <p:nvSpPr>
          <p:cNvPr id="202" name="Google Shape;202;p30"/>
          <p:cNvSpPr/>
          <p:nvPr/>
        </p:nvSpPr>
        <p:spPr>
          <a:xfrm>
            <a:off x="6519725" y="3225125"/>
            <a:ext cx="653400" cy="1487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New Regime</a:t>
            </a:r>
            <a:endParaRPr/>
          </a:p>
        </p:txBody>
      </p:sp>
      <p:sp>
        <p:nvSpPr>
          <p:cNvPr id="208" name="Google Shape;208;p31"/>
          <p:cNvSpPr txBox="1"/>
          <p:nvPr>
            <p:ph idx="1" type="body"/>
          </p:nvPr>
        </p:nvSpPr>
        <p:spPr>
          <a:xfrm>
            <a:off x="311700" y="1266325"/>
            <a:ext cx="8520600" cy="24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Maduro has resisted accepting bailout packages from the IMF, but a new administration may be more willing to work with them. </a:t>
            </a:r>
            <a:endParaRPr/>
          </a:p>
          <a:p>
            <a:pPr indent="-342900" lvl="0" marL="457200" rtl="0" algn="l">
              <a:spcBef>
                <a:spcPts val="0"/>
              </a:spcBef>
              <a:spcAft>
                <a:spcPts val="0"/>
              </a:spcAft>
              <a:buSzPts val="1800"/>
              <a:buChar char="●"/>
            </a:pPr>
            <a:r>
              <a:rPr lang="en"/>
              <a:t>Accepting austerity measures such as raising taxes and cutting government expenditure by reducing government salaries and social spending programs could help reduce the strain on the economy and put the country in a better position moving forward.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Crisis in Graphs </a:t>
            </a:r>
            <a:endParaRPr/>
          </a:p>
        </p:txBody>
      </p:sp>
      <p:pic>
        <p:nvPicPr>
          <p:cNvPr id="73" name="Google Shape;73;p14"/>
          <p:cNvPicPr preferRelativeResize="0"/>
          <p:nvPr/>
        </p:nvPicPr>
        <p:blipFill>
          <a:blip r:embed="rId3">
            <a:alphaModFix/>
          </a:blip>
          <a:stretch>
            <a:fillRect/>
          </a:stretch>
        </p:blipFill>
        <p:spPr>
          <a:xfrm>
            <a:off x="542150" y="1460700"/>
            <a:ext cx="3350225" cy="3020651"/>
          </a:xfrm>
          <a:prstGeom prst="rect">
            <a:avLst/>
          </a:prstGeom>
          <a:noFill/>
          <a:ln>
            <a:noFill/>
          </a:ln>
        </p:spPr>
      </p:pic>
      <p:pic>
        <p:nvPicPr>
          <p:cNvPr id="74" name="Google Shape;74;p14"/>
          <p:cNvPicPr preferRelativeResize="0"/>
          <p:nvPr/>
        </p:nvPicPr>
        <p:blipFill>
          <a:blip r:embed="rId4">
            <a:alphaModFix/>
          </a:blip>
          <a:stretch>
            <a:fillRect/>
          </a:stretch>
        </p:blipFill>
        <p:spPr>
          <a:xfrm>
            <a:off x="5060075" y="1460699"/>
            <a:ext cx="3518227" cy="28583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181200" y="445025"/>
            <a:ext cx="88374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III: Harmful Economic Policy(Crisis Response)</a:t>
            </a:r>
            <a:endParaRPr/>
          </a:p>
        </p:txBody>
      </p:sp>
      <p:sp>
        <p:nvSpPr>
          <p:cNvPr id="214" name="Google Shape;214;p32"/>
          <p:cNvSpPr txBox="1"/>
          <p:nvPr>
            <p:ph idx="1" type="body"/>
          </p:nvPr>
        </p:nvSpPr>
        <p:spPr>
          <a:xfrm>
            <a:off x="311700" y="1266325"/>
            <a:ext cx="8520600" cy="120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last section of my paper focuses on the harmful economic policy decisions the Chavez administration made, </a:t>
            </a:r>
            <a:r>
              <a:rPr lang="en"/>
              <a:t>particularly</a:t>
            </a:r>
            <a:r>
              <a:rPr lang="en"/>
              <a:t> in response to the two periods of recession during his reign in 2001-2003 and 2008-2011.</a:t>
            </a:r>
            <a:endParaRPr/>
          </a:p>
          <a:p>
            <a:pPr indent="0" lvl="0" marL="457200" rtl="0" algn="l">
              <a:spcBef>
                <a:spcPts val="1600"/>
              </a:spcBef>
              <a:spcAft>
                <a:spcPts val="1600"/>
              </a:spcAft>
              <a:buNone/>
            </a:pPr>
            <a:r>
              <a:t/>
            </a:r>
            <a:endParaRPr/>
          </a:p>
        </p:txBody>
      </p:sp>
      <p:pic>
        <p:nvPicPr>
          <p:cNvPr id="215" name="Google Shape;215;p32"/>
          <p:cNvPicPr preferRelativeResize="0"/>
          <p:nvPr/>
        </p:nvPicPr>
        <p:blipFill rotWithShape="1">
          <a:blip r:embed="rId3">
            <a:alphaModFix/>
          </a:blip>
          <a:srcRect b="5369" l="4653" r="34511" t="9400"/>
          <a:stretch/>
        </p:blipFill>
        <p:spPr>
          <a:xfrm>
            <a:off x="2146600" y="2355700"/>
            <a:ext cx="3275674" cy="2581400"/>
          </a:xfrm>
          <a:prstGeom prst="rect">
            <a:avLst/>
          </a:prstGeom>
          <a:noFill/>
          <a:ln>
            <a:noFill/>
          </a:ln>
        </p:spPr>
      </p:pic>
      <p:sp>
        <p:nvSpPr>
          <p:cNvPr id="216" name="Google Shape;216;p32"/>
          <p:cNvSpPr/>
          <p:nvPr/>
        </p:nvSpPr>
        <p:spPr>
          <a:xfrm>
            <a:off x="4558050" y="3679900"/>
            <a:ext cx="153300" cy="37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4892600" y="3178100"/>
            <a:ext cx="222900" cy="26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 Policies</a:t>
            </a:r>
            <a:endParaRPr/>
          </a:p>
        </p:txBody>
      </p:sp>
      <p:sp>
        <p:nvSpPr>
          <p:cNvPr id="223" name="Google Shape;223;p33"/>
          <p:cNvSpPr txBox="1"/>
          <p:nvPr>
            <p:ph idx="1" type="body"/>
          </p:nvPr>
        </p:nvSpPr>
        <p:spPr>
          <a:xfrm>
            <a:off x="311700" y="1266325"/>
            <a:ext cx="8520600" cy="267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the first year or two of his tenure</a:t>
            </a:r>
            <a:r>
              <a:rPr lang="en"/>
              <a:t>, Chavez continued the relatively conservative fiscal policies of his predecessor</a:t>
            </a:r>
            <a:r>
              <a:rPr lang="en"/>
              <a:t>.</a:t>
            </a:r>
            <a:endParaRPr/>
          </a:p>
          <a:p>
            <a:pPr indent="-317500" lvl="1" marL="914400" rtl="0" algn="l">
              <a:spcBef>
                <a:spcPts val="0"/>
              </a:spcBef>
              <a:spcAft>
                <a:spcPts val="0"/>
              </a:spcAft>
              <a:buSzPts val="1400"/>
              <a:buChar char="○"/>
            </a:pPr>
            <a:r>
              <a:rPr lang="en"/>
              <a:t>Low gov’t spending </a:t>
            </a:r>
            <a:endParaRPr/>
          </a:p>
          <a:p>
            <a:pPr indent="-317500" lvl="1" marL="914400" rtl="0" algn="l">
              <a:spcBef>
                <a:spcPts val="0"/>
              </a:spcBef>
              <a:spcAft>
                <a:spcPts val="0"/>
              </a:spcAft>
              <a:buSzPts val="1400"/>
              <a:buChar char="○"/>
            </a:pPr>
            <a:r>
              <a:rPr lang="en"/>
              <a:t>Low taxes </a:t>
            </a:r>
            <a:endParaRPr/>
          </a:p>
          <a:p>
            <a:pPr indent="-317500" lvl="1" marL="914400" rtl="0" algn="l">
              <a:spcBef>
                <a:spcPts val="0"/>
              </a:spcBef>
              <a:spcAft>
                <a:spcPts val="0"/>
              </a:spcAft>
              <a:buSzPts val="1400"/>
              <a:buChar char="○"/>
            </a:pPr>
            <a:r>
              <a:rPr lang="en"/>
              <a:t>Minimal debt </a:t>
            </a:r>
            <a:endParaRPr/>
          </a:p>
          <a:p>
            <a:pPr indent="-317500" lvl="1" marL="914400" rtl="0" algn="l">
              <a:spcBef>
                <a:spcPts val="0"/>
              </a:spcBef>
              <a:spcAft>
                <a:spcPts val="0"/>
              </a:spcAft>
              <a:buSzPts val="1400"/>
              <a:buChar char="○"/>
            </a:pPr>
            <a:r>
              <a:rPr lang="en"/>
              <a:t>Friendly to foreign investment</a:t>
            </a:r>
            <a:endParaRPr/>
          </a:p>
          <a:p>
            <a:pPr indent="-342900" lvl="0" marL="457200" rtl="0" algn="l">
              <a:spcBef>
                <a:spcPts val="0"/>
              </a:spcBef>
              <a:spcAft>
                <a:spcPts val="0"/>
              </a:spcAft>
              <a:buSzPts val="1800"/>
              <a:buChar char="●"/>
            </a:pPr>
            <a:r>
              <a:rPr lang="en"/>
              <a:t>However, he struggled to improve the economy, and capital flight was increasing due to the political turmoil in the region.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Dutch Disease &amp; Response</a:t>
            </a:r>
            <a:endParaRPr/>
          </a:p>
        </p:txBody>
      </p:sp>
      <p:sp>
        <p:nvSpPr>
          <p:cNvPr id="229" name="Google Shape;229;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Venezuela suffers from </a:t>
            </a:r>
            <a:r>
              <a:rPr lang="en" u="sng"/>
              <a:t>Dutch Disease</a:t>
            </a:r>
            <a:r>
              <a:rPr lang="en"/>
              <a:t>: the exploitation of a valuable commodity leads to negative consequences for the rest of the economy</a:t>
            </a:r>
            <a:endParaRPr/>
          </a:p>
          <a:p>
            <a:pPr indent="-317500" lvl="1" marL="914400" rtl="0" algn="l">
              <a:spcBef>
                <a:spcPts val="0"/>
              </a:spcBef>
              <a:spcAft>
                <a:spcPts val="0"/>
              </a:spcAft>
              <a:buSzPts val="1400"/>
              <a:buChar char="○"/>
            </a:pPr>
            <a:r>
              <a:rPr lang="en"/>
              <a:t>In </a:t>
            </a:r>
            <a:r>
              <a:rPr lang="en"/>
              <a:t>Venezuela's</a:t>
            </a:r>
            <a:r>
              <a:rPr lang="en"/>
              <a:t> case: the high value of oil leads to high demand for the bolivar as investors attempt to tap into the oil market---&gt;raises value of bolivar and leads to a near-constant overvaluation over time</a:t>
            </a:r>
            <a:endParaRPr/>
          </a:p>
          <a:p>
            <a:pPr indent="-342900" lvl="0" marL="457200" rtl="0" algn="l">
              <a:spcBef>
                <a:spcPts val="0"/>
              </a:spcBef>
              <a:spcAft>
                <a:spcPts val="0"/>
              </a:spcAft>
              <a:buSzPts val="1800"/>
              <a:buChar char="●"/>
            </a:pPr>
            <a:r>
              <a:rPr lang="en"/>
              <a:t>Historically, Venezuela had been on a crawling exchange rate for about a decade, but Chavez let the currency float in 2002. </a:t>
            </a:r>
            <a:endParaRPr/>
          </a:p>
          <a:p>
            <a:pPr indent="-317500" lvl="1" marL="914400" rtl="0" algn="l">
              <a:spcBef>
                <a:spcPts val="0"/>
              </a:spcBef>
              <a:spcAft>
                <a:spcPts val="0"/>
              </a:spcAft>
              <a:buSzPts val="1400"/>
              <a:buChar char="○"/>
            </a:pPr>
            <a:r>
              <a:rPr lang="en">
                <a:highlight>
                  <a:srgbClr val="FFFF00"/>
                </a:highlight>
              </a:rPr>
              <a:t>Led to immediate devaluation of currency by about 30%, causing speculative attacks</a:t>
            </a:r>
            <a:endParaRPr>
              <a:highlight>
                <a:srgbClr val="FFFF00"/>
              </a:highlight>
            </a:endParaRPr>
          </a:p>
          <a:p>
            <a:pPr indent="-317500" lvl="1" marL="914400" rtl="0" algn="l">
              <a:spcBef>
                <a:spcPts val="0"/>
              </a:spcBef>
              <a:spcAft>
                <a:spcPts val="0"/>
              </a:spcAft>
              <a:buSzPts val="1400"/>
              <a:buChar char="○"/>
            </a:pPr>
            <a:r>
              <a:rPr lang="en"/>
              <a:t>Floating system collapsed when oil strike hit and exports tanked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Pegging the Bolivar</a:t>
            </a:r>
            <a:endParaRPr/>
          </a:p>
        </p:txBody>
      </p:sp>
      <p:sp>
        <p:nvSpPr>
          <p:cNvPr id="235" name="Google Shape;235;p35"/>
          <p:cNvSpPr txBox="1"/>
          <p:nvPr>
            <p:ph idx="1" type="body"/>
          </p:nvPr>
        </p:nvSpPr>
        <p:spPr>
          <a:xfrm>
            <a:off x="4690500" y="1315313"/>
            <a:ext cx="4453500" cy="341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combat massive depreciation of currency and continued capital flight, Chavez pegged the bolivar to the dollar in 2003 at 1600 bolivares to the dollar. </a:t>
            </a:r>
            <a:endParaRPr/>
          </a:p>
          <a:p>
            <a:pPr indent="-317500" lvl="1" marL="914400" rtl="0" algn="l">
              <a:spcBef>
                <a:spcPts val="0"/>
              </a:spcBef>
              <a:spcAft>
                <a:spcPts val="0"/>
              </a:spcAft>
              <a:buSzPts val="1400"/>
              <a:buChar char="○"/>
            </a:pPr>
            <a:r>
              <a:rPr lang="en"/>
              <a:t>Also </a:t>
            </a:r>
            <a:r>
              <a:rPr lang="en"/>
              <a:t>established</a:t>
            </a:r>
            <a:r>
              <a:rPr lang="en"/>
              <a:t> strict capital and price controls to combat capital flight and inflation</a:t>
            </a:r>
            <a:endParaRPr/>
          </a:p>
          <a:p>
            <a:pPr indent="0" lvl="0" marL="914400" rtl="0" algn="l">
              <a:spcBef>
                <a:spcPts val="1600"/>
              </a:spcBef>
              <a:spcAft>
                <a:spcPts val="1600"/>
              </a:spcAft>
              <a:buNone/>
            </a:pPr>
            <a:r>
              <a:t/>
            </a:r>
            <a:endParaRPr/>
          </a:p>
        </p:txBody>
      </p:sp>
      <p:pic>
        <p:nvPicPr>
          <p:cNvPr id="236" name="Google Shape;236;p35"/>
          <p:cNvPicPr preferRelativeResize="0"/>
          <p:nvPr/>
        </p:nvPicPr>
        <p:blipFill rotWithShape="1">
          <a:blip r:embed="rId3">
            <a:alphaModFix/>
          </a:blip>
          <a:srcRect b="17006" l="4334" r="5551" t="13438"/>
          <a:stretch/>
        </p:blipFill>
        <p:spPr>
          <a:xfrm>
            <a:off x="0" y="1965000"/>
            <a:ext cx="4881298" cy="21191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Consequences </a:t>
            </a:r>
            <a:endParaRPr/>
          </a:p>
        </p:txBody>
      </p:sp>
      <p:sp>
        <p:nvSpPr>
          <p:cNvPr id="242" name="Google Shape;242;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Slow, but significant, overvaluation of the bolivar as inflation rose due to economic growth</a:t>
            </a:r>
            <a:endParaRPr/>
          </a:p>
          <a:p>
            <a:pPr indent="-317500" lvl="1" marL="914400" rtl="0" algn="l">
              <a:spcBef>
                <a:spcPts val="0"/>
              </a:spcBef>
              <a:spcAft>
                <a:spcPts val="0"/>
              </a:spcAft>
              <a:buSzPts val="1400"/>
              <a:buChar char="○"/>
            </a:pPr>
            <a:r>
              <a:rPr lang="en"/>
              <a:t>Report in 2008 states that real value of bolivar was around 4200 bolivares to the dollar while peg was set at 2150 bolivares to the dollar</a:t>
            </a:r>
            <a:endParaRPr/>
          </a:p>
          <a:p>
            <a:pPr indent="-317500" lvl="1" marL="914400" rtl="0" algn="l">
              <a:spcBef>
                <a:spcPts val="0"/>
              </a:spcBef>
              <a:spcAft>
                <a:spcPts val="0"/>
              </a:spcAft>
              <a:buSzPts val="1400"/>
              <a:buChar char="○"/>
            </a:pPr>
            <a:r>
              <a:rPr lang="en"/>
              <a:t>Led to </a:t>
            </a:r>
            <a:r>
              <a:rPr lang="en">
                <a:highlight>
                  <a:srgbClr val="FFFF00"/>
                </a:highlight>
              </a:rPr>
              <a:t>more expensive exports and lack of development of non-oil sectors</a:t>
            </a:r>
            <a:endParaRPr>
              <a:highlight>
                <a:srgbClr val="FFFF00"/>
              </a:highlight>
            </a:endParaRPr>
          </a:p>
          <a:p>
            <a:pPr indent="-342900" lvl="0" marL="457200" rtl="0" algn="l">
              <a:spcBef>
                <a:spcPts val="0"/>
              </a:spcBef>
              <a:spcAft>
                <a:spcPts val="0"/>
              </a:spcAft>
              <a:buSzPts val="1800"/>
              <a:buChar char="●"/>
            </a:pPr>
            <a:r>
              <a:rPr lang="en"/>
              <a:t>Currency controls allowed gov’t to siphon off money, </a:t>
            </a:r>
            <a:r>
              <a:rPr lang="en">
                <a:highlight>
                  <a:srgbClr val="FFFF00"/>
                </a:highlight>
              </a:rPr>
              <a:t>increasing corruption. </a:t>
            </a:r>
            <a:endParaRPr>
              <a:highlight>
                <a:srgbClr val="FFFF00"/>
              </a:highlight>
            </a:endParaRPr>
          </a:p>
          <a:p>
            <a:pPr indent="-342900" lvl="0" marL="457200" rtl="0" algn="l">
              <a:spcBef>
                <a:spcPts val="0"/>
              </a:spcBef>
              <a:spcAft>
                <a:spcPts val="0"/>
              </a:spcAft>
              <a:buSzPts val="1800"/>
              <a:buChar char="●"/>
            </a:pPr>
            <a:r>
              <a:rPr lang="en">
                <a:highlight>
                  <a:srgbClr val="FFFF00"/>
                </a:highlight>
              </a:rPr>
              <a:t>Long-term foreign investment lagged</a:t>
            </a:r>
            <a:r>
              <a:rPr lang="en"/>
              <a:t> due to nationalizations and takeovers of private companies. </a:t>
            </a:r>
            <a:endParaRPr/>
          </a:p>
          <a:p>
            <a:pPr indent="-342900" lvl="0" marL="457200" rtl="0" algn="l">
              <a:spcBef>
                <a:spcPts val="0"/>
              </a:spcBef>
              <a:spcAft>
                <a:spcPts val="0"/>
              </a:spcAft>
              <a:buSzPts val="1800"/>
              <a:buChar char="●"/>
            </a:pPr>
            <a:r>
              <a:rPr lang="en"/>
              <a:t>Price controls led to </a:t>
            </a:r>
            <a:r>
              <a:rPr lang="en">
                <a:highlight>
                  <a:srgbClr val="FFFF00"/>
                </a:highlight>
              </a:rPr>
              <a:t>decreased profits and stifling of domestic businesses.</a:t>
            </a:r>
            <a:r>
              <a:rPr lang="en"/>
              <a:t> </a:t>
            </a:r>
            <a:endParaRPr/>
          </a:p>
          <a:p>
            <a:pPr indent="0" lvl="0" marL="45720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Creation of Parallel Exchange Rate</a:t>
            </a:r>
            <a:endParaRPr/>
          </a:p>
        </p:txBody>
      </p:sp>
      <p:sp>
        <p:nvSpPr>
          <p:cNvPr id="248" name="Google Shape;248;p37"/>
          <p:cNvSpPr txBox="1"/>
          <p:nvPr>
            <p:ph idx="1" type="body"/>
          </p:nvPr>
        </p:nvSpPr>
        <p:spPr>
          <a:xfrm>
            <a:off x="311700" y="1266325"/>
            <a:ext cx="8520600" cy="81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Also induced creation of </a:t>
            </a:r>
            <a:r>
              <a:rPr lang="en" u="sng"/>
              <a:t>parallel exchange rate</a:t>
            </a:r>
            <a:r>
              <a:rPr lang="en"/>
              <a:t>: rate that currency traded for on black market </a:t>
            </a:r>
            <a:endParaRPr/>
          </a:p>
          <a:p>
            <a:pPr indent="0" lvl="0" marL="457200" rtl="0" algn="l">
              <a:spcBef>
                <a:spcPts val="1600"/>
              </a:spcBef>
              <a:spcAft>
                <a:spcPts val="1600"/>
              </a:spcAft>
              <a:buNone/>
            </a:pPr>
            <a:r>
              <a:t/>
            </a:r>
            <a:endParaRPr/>
          </a:p>
        </p:txBody>
      </p:sp>
      <p:pic>
        <p:nvPicPr>
          <p:cNvPr id="249" name="Google Shape;249;p37"/>
          <p:cNvPicPr preferRelativeResize="0"/>
          <p:nvPr/>
        </p:nvPicPr>
        <p:blipFill rotWithShape="1">
          <a:blip r:embed="rId3">
            <a:alphaModFix/>
          </a:blip>
          <a:srcRect b="13661" l="25004" r="26732" t="34352"/>
          <a:stretch/>
        </p:blipFill>
        <p:spPr>
          <a:xfrm>
            <a:off x="2313250" y="2076925"/>
            <a:ext cx="4517501" cy="2737101"/>
          </a:xfrm>
          <a:prstGeom prst="rect">
            <a:avLst/>
          </a:prstGeom>
          <a:noFill/>
          <a:ln cap="flat" cmpd="sng" w="9525">
            <a:solidFill>
              <a:schemeClr val="dk2"/>
            </a:solidFill>
            <a:prstDash val="solid"/>
            <a:round/>
            <a:headEnd len="sm" w="sm" type="none"/>
            <a:tailEnd len="sm" w="sm" type="none"/>
          </a:ln>
        </p:spPr>
      </p:pic>
      <p:sp>
        <p:nvSpPr>
          <p:cNvPr id="250" name="Google Shape;250;p37"/>
          <p:cNvSpPr txBox="1"/>
          <p:nvPr/>
        </p:nvSpPr>
        <p:spPr>
          <a:xfrm rot="-5400629">
            <a:off x="1042591" y="3254938"/>
            <a:ext cx="16404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Percent Change</a:t>
            </a:r>
            <a:endParaRPr>
              <a:latin typeface="Open Sans"/>
              <a:ea typeface="Open Sans"/>
              <a:cs typeface="Open Sans"/>
              <a:sym typeface="Open Sans"/>
            </a:endParaRPr>
          </a:p>
        </p:txBody>
      </p:sp>
      <p:cxnSp>
        <p:nvCxnSpPr>
          <p:cNvPr id="251" name="Google Shape;251;p37"/>
          <p:cNvCxnSpPr/>
          <p:nvPr/>
        </p:nvCxnSpPr>
        <p:spPr>
          <a:xfrm>
            <a:off x="5365925" y="2994875"/>
            <a:ext cx="111300" cy="486600"/>
          </a:xfrm>
          <a:prstGeom prst="straightConnector1">
            <a:avLst/>
          </a:prstGeom>
          <a:noFill/>
          <a:ln cap="flat" cmpd="sng" w="9525">
            <a:solidFill>
              <a:srgbClr val="FF0000"/>
            </a:solidFill>
            <a:prstDash val="solid"/>
            <a:round/>
            <a:headEnd len="med" w="med" type="none"/>
            <a:tailEnd len="med" w="med" type="triangle"/>
          </a:ln>
        </p:spPr>
      </p:cxnSp>
      <p:cxnSp>
        <p:nvCxnSpPr>
          <p:cNvPr id="252" name="Google Shape;252;p37"/>
          <p:cNvCxnSpPr/>
          <p:nvPr/>
        </p:nvCxnSpPr>
        <p:spPr>
          <a:xfrm>
            <a:off x="5796850" y="2190825"/>
            <a:ext cx="556200" cy="472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2008 Recession</a:t>
            </a:r>
            <a:endParaRPr/>
          </a:p>
        </p:txBody>
      </p:sp>
      <p:sp>
        <p:nvSpPr>
          <p:cNvPr id="258" name="Google Shape;258;p38"/>
          <p:cNvSpPr txBox="1"/>
          <p:nvPr>
            <p:ph idx="1" type="body"/>
          </p:nvPr>
        </p:nvSpPr>
        <p:spPr>
          <a:xfrm>
            <a:off x="311700" y="1266325"/>
            <a:ext cx="8520600" cy="304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Inflation and capital flight in Venezuela began to accelerate. </a:t>
            </a:r>
            <a:endParaRPr/>
          </a:p>
          <a:p>
            <a:pPr indent="-342900" lvl="0" marL="457200" rtl="0" algn="l">
              <a:spcBef>
                <a:spcPts val="0"/>
              </a:spcBef>
              <a:spcAft>
                <a:spcPts val="0"/>
              </a:spcAft>
              <a:buSzPts val="1800"/>
              <a:buChar char="●"/>
            </a:pPr>
            <a:r>
              <a:rPr lang="en"/>
              <a:t>The Chavez administration decided against austerity measures and tightened price and exchange controls. </a:t>
            </a:r>
            <a:endParaRPr/>
          </a:p>
          <a:p>
            <a:pPr indent="-317500" lvl="1" marL="914400" rtl="0" algn="l">
              <a:spcBef>
                <a:spcPts val="0"/>
              </a:spcBef>
              <a:spcAft>
                <a:spcPts val="0"/>
              </a:spcAft>
              <a:buSzPts val="1400"/>
              <a:buChar char="○"/>
            </a:pPr>
            <a:r>
              <a:rPr lang="en"/>
              <a:t>Led to </a:t>
            </a:r>
            <a:r>
              <a:rPr lang="en">
                <a:highlight>
                  <a:srgbClr val="FFFF00"/>
                </a:highlight>
              </a:rPr>
              <a:t>decreased domestic production and increased capital flight</a:t>
            </a:r>
            <a:r>
              <a:rPr lang="en"/>
              <a:t>---&gt;made Venezuela one of the hardest hit countries by the recession in the late 2010s</a:t>
            </a:r>
            <a:endParaRPr/>
          </a:p>
          <a:p>
            <a:pPr indent="-342900" lvl="0" marL="457200" rtl="0" algn="l">
              <a:spcBef>
                <a:spcPts val="0"/>
              </a:spcBef>
              <a:spcAft>
                <a:spcPts val="0"/>
              </a:spcAft>
              <a:buSzPts val="1800"/>
              <a:buChar char="●"/>
            </a:pPr>
            <a:r>
              <a:rPr lang="en"/>
              <a:t>Divergence of parallel exchange rate from official exchange rate led to huge price distortions and opportunities for further corruption.</a:t>
            </a:r>
            <a:endParaRPr/>
          </a:p>
          <a:p>
            <a:pPr indent="-342900" lvl="0" marL="457200" rtl="0" algn="l">
              <a:spcBef>
                <a:spcPts val="0"/>
              </a:spcBef>
              <a:spcAft>
                <a:spcPts val="0"/>
              </a:spcAft>
              <a:buSzPts val="1800"/>
              <a:buChar char="●"/>
            </a:pPr>
            <a:r>
              <a:rPr lang="en"/>
              <a:t>Established tiered exchange rate system in early 2010s with different rates for different goods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Connection to Maduro and Current Crisis</a:t>
            </a:r>
            <a:endParaRPr/>
          </a:p>
        </p:txBody>
      </p:sp>
      <p:sp>
        <p:nvSpPr>
          <p:cNvPr id="264" name="Google Shape;264;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oil prices fell in 2014, Maduro: </a:t>
            </a:r>
            <a:endParaRPr/>
          </a:p>
          <a:p>
            <a:pPr indent="-317500" lvl="1" marL="914400" rtl="0" algn="l">
              <a:spcBef>
                <a:spcPts val="0"/>
              </a:spcBef>
              <a:spcAft>
                <a:spcPts val="0"/>
              </a:spcAft>
              <a:buSzPts val="1400"/>
              <a:buChar char="○"/>
            </a:pPr>
            <a:r>
              <a:rPr lang="en"/>
              <a:t>Added more tiers to exchange rate system---&gt;</a:t>
            </a:r>
            <a:r>
              <a:rPr lang="en">
                <a:highlight>
                  <a:srgbClr val="FFFF00"/>
                </a:highlight>
              </a:rPr>
              <a:t>opened the door for more economic disorganization and corruption</a:t>
            </a:r>
            <a:endParaRPr/>
          </a:p>
          <a:p>
            <a:pPr indent="-317500" lvl="1" marL="914400" rtl="0" algn="l">
              <a:spcBef>
                <a:spcPts val="0"/>
              </a:spcBef>
              <a:spcAft>
                <a:spcPts val="0"/>
              </a:spcAft>
              <a:buSzPts val="1400"/>
              <a:buChar char="○"/>
            </a:pPr>
            <a:r>
              <a:rPr lang="en"/>
              <a:t>Tightened price controls to combat inflation---&gt;</a:t>
            </a:r>
            <a:r>
              <a:rPr lang="en">
                <a:highlight>
                  <a:srgbClr val="FFFF00"/>
                </a:highlight>
              </a:rPr>
              <a:t>discouraged domestic production and increased black market trading of goods and currency</a:t>
            </a:r>
            <a:endParaRPr>
              <a:highlight>
                <a:srgbClr val="FFFF00"/>
              </a:highlight>
            </a:endParaRPr>
          </a:p>
          <a:p>
            <a:pPr indent="-317500" lvl="1" marL="914400" rtl="0" algn="l">
              <a:spcBef>
                <a:spcPts val="0"/>
              </a:spcBef>
              <a:spcAft>
                <a:spcPts val="0"/>
              </a:spcAft>
              <a:buSzPts val="1400"/>
              <a:buChar char="○"/>
            </a:pPr>
            <a:r>
              <a:rPr lang="en"/>
              <a:t>Prioritized servicing debt and dropped subsidies on imports---&gt;Venezuela had become dependent on imports for consumer goods---&gt;</a:t>
            </a:r>
            <a:r>
              <a:rPr lang="en">
                <a:highlight>
                  <a:srgbClr val="FFFF00"/>
                </a:highlight>
              </a:rPr>
              <a:t>triggered massive humanitarian crisis</a:t>
            </a:r>
            <a:endParaRPr>
              <a:highlight>
                <a:srgbClr val="FFFF00"/>
              </a:highlight>
            </a:endParaRPr>
          </a:p>
          <a:p>
            <a:pPr indent="-317500" lvl="1" marL="914400" rtl="0" algn="l">
              <a:spcBef>
                <a:spcPts val="0"/>
              </a:spcBef>
              <a:spcAft>
                <a:spcPts val="0"/>
              </a:spcAft>
              <a:buSzPts val="1400"/>
              <a:buChar char="○"/>
            </a:pPr>
            <a:r>
              <a:rPr lang="en"/>
              <a:t>Printed money to cover government debt---&gt;led to massive hyperinflation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0"/>
          <p:cNvPicPr preferRelativeResize="0"/>
          <p:nvPr/>
        </p:nvPicPr>
        <p:blipFill rotWithShape="1">
          <a:blip r:embed="rId3">
            <a:alphaModFix/>
          </a:blip>
          <a:srcRect b="9227" l="9758" r="39911" t="27784"/>
          <a:stretch/>
        </p:blipFill>
        <p:spPr>
          <a:xfrm>
            <a:off x="2429350" y="1348425"/>
            <a:ext cx="4285301" cy="3016599"/>
          </a:xfrm>
          <a:prstGeom prst="rect">
            <a:avLst/>
          </a:prstGeom>
          <a:noFill/>
          <a:ln cap="flat" cmpd="sng" w="9525">
            <a:solidFill>
              <a:schemeClr val="dk2"/>
            </a:solidFill>
            <a:prstDash val="solid"/>
            <a:round/>
            <a:headEnd len="sm" w="sm" type="none"/>
            <a:tailEnd len="sm" w="sm" type="none"/>
          </a:ln>
        </p:spPr>
      </p:pic>
      <p:sp>
        <p:nvSpPr>
          <p:cNvPr id="270" name="Google Shape;270;p40"/>
          <p:cNvSpPr txBox="1"/>
          <p:nvPr/>
        </p:nvSpPr>
        <p:spPr>
          <a:xfrm>
            <a:off x="3779600" y="820175"/>
            <a:ext cx="25857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Value of Bolivar</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People Pay for Gas With...</a:t>
            </a:r>
            <a:endParaRPr/>
          </a:p>
        </p:txBody>
      </p:sp>
      <p:pic>
        <p:nvPicPr>
          <p:cNvPr id="276" name="Google Shape;276;p41"/>
          <p:cNvPicPr preferRelativeResize="0"/>
          <p:nvPr/>
        </p:nvPicPr>
        <p:blipFill rotWithShape="1">
          <a:blip r:embed="rId3">
            <a:alphaModFix/>
          </a:blip>
          <a:srcRect b="7929" l="2428" r="30842" t="10986"/>
          <a:stretch/>
        </p:blipFill>
        <p:spPr>
          <a:xfrm>
            <a:off x="1465500" y="1348425"/>
            <a:ext cx="5151523" cy="3520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Thesis </a:t>
            </a:r>
            <a:endParaRPr/>
          </a:p>
        </p:txBody>
      </p:sp>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Thesis: </a:t>
            </a:r>
            <a:r>
              <a:rPr lang="en" sz="1600">
                <a:solidFill>
                  <a:srgbClr val="000000"/>
                </a:solidFill>
              </a:rPr>
              <a:t>I will argue that the </a:t>
            </a:r>
            <a:r>
              <a:rPr lang="en" sz="1600">
                <a:solidFill>
                  <a:srgbClr val="000000"/>
                </a:solidFill>
                <a:highlight>
                  <a:srgbClr val="FFFF00"/>
                </a:highlight>
              </a:rPr>
              <a:t>actions and policies of the Chavez regime  weakened the economic infrastructure of Venezuela</a:t>
            </a:r>
            <a:r>
              <a:rPr lang="en" sz="1600">
                <a:solidFill>
                  <a:srgbClr val="000000"/>
                </a:solidFill>
              </a:rPr>
              <a:t>, leaving it vulnerable to the massive </a:t>
            </a:r>
            <a:r>
              <a:rPr lang="en" sz="1600">
                <a:solidFill>
                  <a:srgbClr val="000000"/>
                </a:solidFill>
                <a:highlight>
                  <a:srgbClr val="FFFF00"/>
                </a:highlight>
              </a:rPr>
              <a:t>crisis caused by plummeting oil prices in 2014</a:t>
            </a:r>
            <a:r>
              <a:rPr lang="en" sz="1600">
                <a:solidFill>
                  <a:srgbClr val="000000"/>
                </a:solidFill>
              </a:rPr>
              <a:t>. I will also propose that the correct measures to reverse the descent of Venezuela begin with the </a:t>
            </a:r>
            <a:r>
              <a:rPr lang="en" sz="1600">
                <a:solidFill>
                  <a:srgbClr val="000000"/>
                </a:solidFill>
                <a:highlight>
                  <a:srgbClr val="FF0000"/>
                </a:highlight>
              </a:rPr>
              <a:t>deposition of Chavez’s successor, Nicolas Maduro</a:t>
            </a:r>
            <a:r>
              <a:rPr lang="en" sz="1600">
                <a:solidFill>
                  <a:srgbClr val="000000"/>
                </a:solidFill>
              </a:rPr>
              <a:t>, whose establishment has initiated </a:t>
            </a:r>
            <a:r>
              <a:rPr lang="en" sz="1600">
                <a:solidFill>
                  <a:srgbClr val="000000"/>
                </a:solidFill>
                <a:highlight>
                  <a:srgbClr val="FF0000"/>
                </a:highlight>
              </a:rPr>
              <a:t>irresponsible and inflationary strategies</a:t>
            </a:r>
            <a:r>
              <a:rPr lang="en" sz="1600">
                <a:solidFill>
                  <a:srgbClr val="000000"/>
                </a:solidFill>
              </a:rPr>
              <a:t> that have only </a:t>
            </a:r>
            <a:r>
              <a:rPr lang="en" sz="1600">
                <a:solidFill>
                  <a:srgbClr val="000000"/>
                </a:solidFill>
                <a:highlight>
                  <a:srgbClr val="FF0000"/>
                </a:highlight>
              </a:rPr>
              <a:t>worsened the situation</a:t>
            </a:r>
            <a:r>
              <a:rPr lang="en" sz="1600">
                <a:solidFill>
                  <a:srgbClr val="000000"/>
                </a:solidFill>
              </a:rPr>
              <a:t> in the country.</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Part I: Oil Mismanagement &amp; Lack of Diversification</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Part II: Irresponsible and Unchecked Gov’t Spending</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Part III: Harmful Economic Policy(Crisis Response)</a:t>
            </a:r>
            <a:endParaRPr sz="16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pic>
        <p:nvPicPr>
          <p:cNvPr id="282" name="Google Shape;282;p42"/>
          <p:cNvPicPr preferRelativeResize="0"/>
          <p:nvPr/>
        </p:nvPicPr>
        <p:blipFill>
          <a:blip r:embed="rId3">
            <a:alphaModFix/>
          </a:blip>
          <a:stretch>
            <a:fillRect/>
          </a:stretch>
        </p:blipFill>
        <p:spPr>
          <a:xfrm>
            <a:off x="2486113" y="1152425"/>
            <a:ext cx="4171772" cy="3128825"/>
          </a:xfrm>
          <a:prstGeom prst="rect">
            <a:avLst/>
          </a:prstGeom>
          <a:noFill/>
          <a:ln>
            <a:noFill/>
          </a:ln>
        </p:spPr>
      </p:pic>
      <p:sp>
        <p:nvSpPr>
          <p:cNvPr id="283" name="Google Shape;283;p42"/>
          <p:cNvSpPr txBox="1"/>
          <p:nvPr/>
        </p:nvSpPr>
        <p:spPr>
          <a:xfrm>
            <a:off x="2353650" y="4420625"/>
            <a:ext cx="44367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La Llovizna National Park, Puerto Ordaz, Venezuela</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Importance of Oil </a:t>
            </a:r>
            <a:endParaRPr/>
          </a:p>
        </p:txBody>
      </p:sp>
      <p:sp>
        <p:nvSpPr>
          <p:cNvPr id="86" name="Google Shape;86;p16"/>
          <p:cNvSpPr txBox="1"/>
          <p:nvPr>
            <p:ph idx="1" type="body"/>
          </p:nvPr>
        </p:nvSpPr>
        <p:spPr>
          <a:xfrm>
            <a:off x="311700" y="1266325"/>
            <a:ext cx="8520600" cy="707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Venezuela discovered oil in 1914 and quickly began to utilize the valuable commodity to its advantage. </a:t>
            </a:r>
            <a:endParaRPr sz="1200"/>
          </a:p>
          <a:p>
            <a:pPr indent="-304800" lvl="0" marL="457200" rtl="0" algn="l">
              <a:spcBef>
                <a:spcPts val="0"/>
              </a:spcBef>
              <a:spcAft>
                <a:spcPts val="0"/>
              </a:spcAft>
              <a:buSzPts val="1200"/>
              <a:buChar char="●"/>
            </a:pPr>
            <a:r>
              <a:rPr lang="en" sz="1200"/>
              <a:t>Oil rapidly rose to become Venezuela’s most valuable resource.</a:t>
            </a:r>
            <a:endParaRPr/>
          </a:p>
        </p:txBody>
      </p:sp>
      <p:pic>
        <p:nvPicPr>
          <p:cNvPr id="87" name="Google Shape;87;p16"/>
          <p:cNvPicPr preferRelativeResize="0"/>
          <p:nvPr/>
        </p:nvPicPr>
        <p:blipFill>
          <a:blip r:embed="rId3">
            <a:alphaModFix/>
          </a:blip>
          <a:stretch>
            <a:fillRect/>
          </a:stretch>
        </p:blipFill>
        <p:spPr>
          <a:xfrm>
            <a:off x="2100600" y="1795950"/>
            <a:ext cx="4210625" cy="3249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Oil Price Collapse</a:t>
            </a:r>
            <a:endParaRPr/>
          </a:p>
        </p:txBody>
      </p:sp>
      <p:sp>
        <p:nvSpPr>
          <p:cNvPr id="93" name="Google Shape;93;p17"/>
          <p:cNvSpPr txBox="1"/>
          <p:nvPr>
            <p:ph idx="1" type="body"/>
          </p:nvPr>
        </p:nvSpPr>
        <p:spPr>
          <a:xfrm>
            <a:off x="311700" y="1266325"/>
            <a:ext cx="8520600" cy="120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Today: Oil accounts for 25% of Venezuela’s GDP and 95% of its exports</a:t>
            </a:r>
            <a:endParaRPr/>
          </a:p>
          <a:p>
            <a:pPr indent="-342900" lvl="0" marL="457200" rtl="0" algn="l">
              <a:spcBef>
                <a:spcPts val="0"/>
              </a:spcBef>
              <a:spcAft>
                <a:spcPts val="0"/>
              </a:spcAft>
              <a:buSzPts val="1800"/>
              <a:buChar char="●"/>
            </a:pPr>
            <a:r>
              <a:rPr lang="en"/>
              <a:t>Historically, when the oil price is high, Venezuela has prospered, but low oil prices have brought on periods of recession---&gt;2014</a:t>
            </a:r>
            <a:endParaRPr/>
          </a:p>
        </p:txBody>
      </p:sp>
      <p:pic>
        <p:nvPicPr>
          <p:cNvPr id="94" name="Google Shape;94;p17"/>
          <p:cNvPicPr preferRelativeResize="0"/>
          <p:nvPr/>
        </p:nvPicPr>
        <p:blipFill rotWithShape="1">
          <a:blip r:embed="rId3">
            <a:alphaModFix/>
          </a:blip>
          <a:srcRect b="19918" l="10998" r="9874" t="29022"/>
          <a:stretch/>
        </p:blipFill>
        <p:spPr>
          <a:xfrm>
            <a:off x="1245500" y="2473825"/>
            <a:ext cx="6276475" cy="2278325"/>
          </a:xfrm>
          <a:prstGeom prst="rect">
            <a:avLst/>
          </a:prstGeom>
          <a:noFill/>
          <a:ln>
            <a:noFill/>
          </a:ln>
        </p:spPr>
      </p:pic>
      <p:sp>
        <p:nvSpPr>
          <p:cNvPr id="95" name="Google Shape;95;p17"/>
          <p:cNvSpPr/>
          <p:nvPr/>
        </p:nvSpPr>
        <p:spPr>
          <a:xfrm>
            <a:off x="6657125" y="3009238"/>
            <a:ext cx="182100" cy="120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7"/>
          <p:cNvCxnSpPr/>
          <p:nvPr/>
        </p:nvCxnSpPr>
        <p:spPr>
          <a:xfrm>
            <a:off x="5984400" y="2963300"/>
            <a:ext cx="56100" cy="434400"/>
          </a:xfrm>
          <a:prstGeom prst="straightConnector1">
            <a:avLst/>
          </a:prstGeom>
          <a:noFill/>
          <a:ln cap="flat" cmpd="sng" w="9525">
            <a:solidFill>
              <a:schemeClr val="dk2"/>
            </a:solidFill>
            <a:prstDash val="solid"/>
            <a:round/>
            <a:headEnd len="med" w="med" type="none"/>
            <a:tailEnd len="med" w="med" type="triangle"/>
          </a:ln>
        </p:spPr>
      </p:cxnSp>
      <p:cxnSp>
        <p:nvCxnSpPr>
          <p:cNvPr id="97" name="Google Shape;97;p17"/>
          <p:cNvCxnSpPr/>
          <p:nvPr/>
        </p:nvCxnSpPr>
        <p:spPr>
          <a:xfrm>
            <a:off x="5045400" y="3734125"/>
            <a:ext cx="27900" cy="33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Political Players</a:t>
            </a:r>
            <a:endParaRPr/>
          </a:p>
        </p:txBody>
      </p:sp>
      <p:sp>
        <p:nvSpPr>
          <p:cNvPr id="103" name="Google Shape;103;p18"/>
          <p:cNvSpPr txBox="1"/>
          <p:nvPr>
            <p:ph idx="1" type="body"/>
          </p:nvPr>
        </p:nvSpPr>
        <p:spPr>
          <a:xfrm>
            <a:off x="311700" y="1152425"/>
            <a:ext cx="8661600" cy="141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Hugo Chavez (1998-2013)</a:t>
            </a:r>
            <a:endParaRPr sz="1400"/>
          </a:p>
          <a:p>
            <a:pPr indent="-317500" lvl="1" marL="914400" rtl="0" algn="l">
              <a:spcBef>
                <a:spcPts val="0"/>
              </a:spcBef>
              <a:spcAft>
                <a:spcPts val="0"/>
              </a:spcAft>
              <a:buSzPts val="1400"/>
              <a:buChar char="○"/>
            </a:pPr>
            <a:r>
              <a:rPr lang="en"/>
              <a:t>Member of military sect that attempted to overthrow past regime for corruption</a:t>
            </a:r>
            <a:endParaRPr/>
          </a:p>
          <a:p>
            <a:pPr indent="-317500" lvl="1" marL="914400" rtl="0" algn="l">
              <a:spcBef>
                <a:spcPts val="0"/>
              </a:spcBef>
              <a:spcAft>
                <a:spcPts val="0"/>
              </a:spcAft>
              <a:buSzPts val="1400"/>
              <a:buChar char="○"/>
            </a:pPr>
            <a:r>
              <a:rPr lang="en"/>
              <a:t>Elected in 1998 promising a populist government that would champion the people over the elites</a:t>
            </a:r>
            <a:endParaRPr/>
          </a:p>
          <a:p>
            <a:pPr indent="-317500" lvl="0" marL="457200" rtl="0" algn="l">
              <a:spcBef>
                <a:spcPts val="0"/>
              </a:spcBef>
              <a:spcAft>
                <a:spcPts val="0"/>
              </a:spcAft>
              <a:buSzPts val="1400"/>
              <a:buChar char="●"/>
            </a:pPr>
            <a:r>
              <a:rPr lang="en" sz="1400"/>
              <a:t>Nicolas Maduro (2013-present): Chavez’s Vice President and chosen successor</a:t>
            </a:r>
            <a:endParaRPr sz="1400"/>
          </a:p>
          <a:p>
            <a:pPr indent="0" lvl="0" marL="0" rtl="0" algn="l">
              <a:spcBef>
                <a:spcPts val="1600"/>
              </a:spcBef>
              <a:spcAft>
                <a:spcPts val="1600"/>
              </a:spcAft>
              <a:buNone/>
            </a:pPr>
            <a:r>
              <a:t/>
            </a:r>
            <a:endParaRPr sz="1400"/>
          </a:p>
        </p:txBody>
      </p:sp>
      <p:pic>
        <p:nvPicPr>
          <p:cNvPr id="104" name="Google Shape;104;p18"/>
          <p:cNvPicPr preferRelativeResize="0"/>
          <p:nvPr/>
        </p:nvPicPr>
        <p:blipFill>
          <a:blip r:embed="rId3">
            <a:alphaModFix/>
          </a:blip>
          <a:stretch>
            <a:fillRect/>
          </a:stretch>
        </p:blipFill>
        <p:spPr>
          <a:xfrm>
            <a:off x="1056500" y="2693625"/>
            <a:ext cx="2098950" cy="1998575"/>
          </a:xfrm>
          <a:prstGeom prst="rect">
            <a:avLst/>
          </a:prstGeom>
          <a:noFill/>
          <a:ln>
            <a:noFill/>
          </a:ln>
        </p:spPr>
      </p:pic>
      <p:pic>
        <p:nvPicPr>
          <p:cNvPr id="105" name="Google Shape;105;p18"/>
          <p:cNvPicPr preferRelativeResize="0"/>
          <p:nvPr/>
        </p:nvPicPr>
        <p:blipFill>
          <a:blip r:embed="rId4">
            <a:alphaModFix/>
          </a:blip>
          <a:stretch>
            <a:fillRect/>
          </a:stretch>
        </p:blipFill>
        <p:spPr>
          <a:xfrm>
            <a:off x="4363475" y="2693625"/>
            <a:ext cx="3003323" cy="199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111825" y="445025"/>
            <a:ext cx="88614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I: Oil Mismanagement &amp; Lack of Diversification</a:t>
            </a:r>
            <a:endParaRPr/>
          </a:p>
        </p:txBody>
      </p:sp>
      <p:sp>
        <p:nvSpPr>
          <p:cNvPr id="111" name="Google Shape;111;p19"/>
          <p:cNvSpPr txBox="1"/>
          <p:nvPr>
            <p:ph idx="1" type="body"/>
          </p:nvPr>
        </p:nvSpPr>
        <p:spPr>
          <a:xfrm>
            <a:off x="5378025" y="1200626"/>
            <a:ext cx="3595200" cy="3725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Chavez’s first significant action: initiating adherence to OPEC petroleum policy</a:t>
            </a:r>
            <a:endParaRPr sz="1300"/>
          </a:p>
          <a:p>
            <a:pPr indent="-311150" lvl="1" marL="914400" rtl="0" algn="l">
              <a:spcBef>
                <a:spcPts val="0"/>
              </a:spcBef>
              <a:spcAft>
                <a:spcPts val="0"/>
              </a:spcAft>
              <a:buSzPts val="1300"/>
              <a:buChar char="○"/>
            </a:pPr>
            <a:r>
              <a:rPr lang="en" sz="1300"/>
              <a:t>In previous years, Venezuela had agreed to limit production, but then ignored those limits in favor of maximizing revenue---&gt;Chavez decided to abide by those restrictions---&gt;</a:t>
            </a:r>
            <a:r>
              <a:rPr lang="en" sz="1300">
                <a:highlight>
                  <a:srgbClr val="FFFF00"/>
                </a:highlight>
              </a:rPr>
              <a:t>led to decreased revenue stream from the industry</a:t>
            </a:r>
            <a:endParaRPr sz="1300">
              <a:highlight>
                <a:srgbClr val="FFFF00"/>
              </a:highlight>
            </a:endParaRPr>
          </a:p>
          <a:p>
            <a:pPr indent="-311150" lvl="0" marL="457200" rtl="0" algn="l">
              <a:spcBef>
                <a:spcPts val="0"/>
              </a:spcBef>
              <a:spcAft>
                <a:spcPts val="0"/>
              </a:spcAft>
              <a:buSzPts val="1300"/>
              <a:buChar char="●"/>
            </a:pPr>
            <a:r>
              <a:rPr lang="en" sz="1300"/>
              <a:t>Began to offer concessions to foreign countries, especially Cuba</a:t>
            </a:r>
            <a:endParaRPr sz="1300"/>
          </a:p>
        </p:txBody>
      </p:sp>
      <p:pic>
        <p:nvPicPr>
          <p:cNvPr id="112" name="Google Shape;112;p19"/>
          <p:cNvPicPr preferRelativeResize="0"/>
          <p:nvPr/>
        </p:nvPicPr>
        <p:blipFill rotWithShape="1">
          <a:blip r:embed="rId3">
            <a:alphaModFix/>
          </a:blip>
          <a:srcRect b="26433" l="42455" r="19840" t="24616"/>
          <a:stretch/>
        </p:blipFill>
        <p:spPr>
          <a:xfrm>
            <a:off x="299725" y="1237750"/>
            <a:ext cx="4634126" cy="3384126"/>
          </a:xfrm>
          <a:prstGeom prst="rect">
            <a:avLst/>
          </a:prstGeom>
          <a:noFill/>
          <a:ln>
            <a:noFill/>
          </a:ln>
        </p:spPr>
      </p:pic>
      <p:sp>
        <p:nvSpPr>
          <p:cNvPr id="113" name="Google Shape;113;p19"/>
          <p:cNvSpPr/>
          <p:nvPr/>
        </p:nvSpPr>
        <p:spPr>
          <a:xfrm>
            <a:off x="4067400" y="2187013"/>
            <a:ext cx="504600" cy="1485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Conflict with PDVSA</a:t>
            </a:r>
            <a:endParaRPr/>
          </a:p>
        </p:txBody>
      </p:sp>
      <p:sp>
        <p:nvSpPr>
          <p:cNvPr id="119" name="Google Shape;119;p20"/>
          <p:cNvSpPr txBox="1"/>
          <p:nvPr>
            <p:ph idx="1" type="body"/>
          </p:nvPr>
        </p:nvSpPr>
        <p:spPr>
          <a:xfrm>
            <a:off x="5381325" y="1056713"/>
            <a:ext cx="3633900" cy="3695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PDVSA: largest Venezuelan state-owned oil company</a:t>
            </a:r>
            <a:endParaRPr sz="1300"/>
          </a:p>
          <a:p>
            <a:pPr indent="-311150" lvl="0" marL="457200" rtl="0" algn="l">
              <a:spcBef>
                <a:spcPts val="0"/>
              </a:spcBef>
              <a:spcAft>
                <a:spcPts val="0"/>
              </a:spcAft>
              <a:buSzPts val="1300"/>
              <a:buChar char="●"/>
            </a:pPr>
            <a:r>
              <a:rPr lang="en" sz="1300"/>
              <a:t>2002: PDVSA managers wanted to defy OPEC policy, continue high production, and reinvest into further oil exploration</a:t>
            </a:r>
            <a:endParaRPr sz="1300"/>
          </a:p>
          <a:p>
            <a:pPr indent="-311150" lvl="1" marL="914400" rtl="0" algn="l">
              <a:spcBef>
                <a:spcPts val="0"/>
              </a:spcBef>
              <a:spcAft>
                <a:spcPts val="0"/>
              </a:spcAft>
              <a:buSzPts val="1300"/>
              <a:buChar char="○"/>
            </a:pPr>
            <a:r>
              <a:rPr lang="en" sz="1300"/>
              <a:t>Chavez needed revenue to fund spending programs</a:t>
            </a:r>
            <a:endParaRPr sz="1300"/>
          </a:p>
          <a:p>
            <a:pPr indent="-311150" lvl="0" marL="457200" rtl="0" algn="l">
              <a:spcBef>
                <a:spcPts val="0"/>
              </a:spcBef>
              <a:spcAft>
                <a:spcPts val="0"/>
              </a:spcAft>
              <a:buSzPts val="1300"/>
              <a:buChar char="●"/>
            </a:pPr>
            <a:r>
              <a:rPr lang="en" sz="1300"/>
              <a:t>Decision: Remove the board members of PDVSA and replace them with his own incompetent cronies</a:t>
            </a:r>
            <a:endParaRPr sz="1300"/>
          </a:p>
          <a:p>
            <a:pPr indent="-311150" lvl="1" marL="914400" rtl="0" algn="l">
              <a:spcBef>
                <a:spcPts val="0"/>
              </a:spcBef>
              <a:spcAft>
                <a:spcPts val="0"/>
              </a:spcAft>
              <a:buSzPts val="1300"/>
              <a:buChar char="○"/>
            </a:pPr>
            <a:r>
              <a:rPr lang="en" sz="1300">
                <a:highlight>
                  <a:srgbClr val="FFFF00"/>
                </a:highlight>
              </a:rPr>
              <a:t>First example of Chavez removing valuable human capital in economic infrastructure</a:t>
            </a:r>
            <a:r>
              <a:rPr lang="en" sz="1300"/>
              <a:t>---&gt;led to loss of many competent individuals and industry experts</a:t>
            </a:r>
            <a:endParaRPr sz="1300"/>
          </a:p>
        </p:txBody>
      </p:sp>
      <p:pic>
        <p:nvPicPr>
          <p:cNvPr id="120" name="Google Shape;120;p20"/>
          <p:cNvPicPr preferRelativeResize="0"/>
          <p:nvPr/>
        </p:nvPicPr>
        <p:blipFill>
          <a:blip r:embed="rId3">
            <a:alphaModFix/>
          </a:blip>
          <a:stretch>
            <a:fillRect/>
          </a:stretch>
        </p:blipFill>
        <p:spPr>
          <a:xfrm>
            <a:off x="311700" y="1266325"/>
            <a:ext cx="4518850" cy="327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Misuse of Funds from Rising Oil Prices </a:t>
            </a:r>
            <a:endParaRPr/>
          </a:p>
        </p:txBody>
      </p:sp>
      <p:sp>
        <p:nvSpPr>
          <p:cNvPr id="126" name="Google Shape;126;p21"/>
          <p:cNvSpPr txBox="1"/>
          <p:nvPr>
            <p:ph idx="1" type="body"/>
          </p:nvPr>
        </p:nvSpPr>
        <p:spPr>
          <a:xfrm>
            <a:off x="4921075" y="1266325"/>
            <a:ext cx="3911100" cy="3597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As oil revenue increased due to rise in price, Chavez increased direct funding from oil companies to government.</a:t>
            </a:r>
            <a:endParaRPr sz="1700"/>
          </a:p>
          <a:p>
            <a:pPr indent="-336550" lvl="1" marL="914400" rtl="0" algn="l">
              <a:spcBef>
                <a:spcPts val="0"/>
              </a:spcBef>
              <a:spcAft>
                <a:spcPts val="0"/>
              </a:spcAft>
              <a:buSzPts val="1700"/>
              <a:buChar char="○"/>
            </a:pPr>
            <a:r>
              <a:rPr lang="en" sz="1700">
                <a:highlight>
                  <a:srgbClr val="FFFF00"/>
                </a:highlight>
              </a:rPr>
              <a:t>These funds could have been reinvested to further improve oil production in the country.</a:t>
            </a:r>
            <a:endParaRPr sz="1700">
              <a:highlight>
                <a:srgbClr val="FFFF00"/>
              </a:highlight>
            </a:endParaRPr>
          </a:p>
        </p:txBody>
      </p:sp>
      <p:pic>
        <p:nvPicPr>
          <p:cNvPr id="127" name="Google Shape;127;p21"/>
          <p:cNvPicPr preferRelativeResize="0"/>
          <p:nvPr/>
        </p:nvPicPr>
        <p:blipFill rotWithShape="1">
          <a:blip r:embed="rId3">
            <a:alphaModFix/>
          </a:blip>
          <a:srcRect b="36507" l="44799" r="17070" t="12653"/>
          <a:stretch/>
        </p:blipFill>
        <p:spPr>
          <a:xfrm>
            <a:off x="1879800" y="3048150"/>
            <a:ext cx="2793802" cy="2095351"/>
          </a:xfrm>
          <a:prstGeom prst="rect">
            <a:avLst/>
          </a:prstGeom>
          <a:noFill/>
          <a:ln cap="flat" cmpd="sng" w="9525">
            <a:solidFill>
              <a:schemeClr val="dk2"/>
            </a:solidFill>
            <a:prstDash val="solid"/>
            <a:round/>
            <a:headEnd len="sm" w="sm" type="none"/>
            <a:tailEnd len="sm" w="sm" type="none"/>
          </a:ln>
        </p:spPr>
      </p:pic>
      <p:pic>
        <p:nvPicPr>
          <p:cNvPr id="128" name="Google Shape;128;p21"/>
          <p:cNvPicPr preferRelativeResize="0"/>
          <p:nvPr/>
        </p:nvPicPr>
        <p:blipFill>
          <a:blip r:embed="rId4">
            <a:alphaModFix/>
          </a:blip>
          <a:stretch>
            <a:fillRect/>
          </a:stretch>
        </p:blipFill>
        <p:spPr>
          <a:xfrm>
            <a:off x="518725" y="1102824"/>
            <a:ext cx="3139849" cy="1920550"/>
          </a:xfrm>
          <a:prstGeom prst="rect">
            <a:avLst/>
          </a:prstGeom>
          <a:noFill/>
          <a:ln cap="flat" cmpd="sng" w="9525">
            <a:solidFill>
              <a:schemeClr val="dk2"/>
            </a:solidFill>
            <a:prstDash val="solid"/>
            <a:round/>
            <a:headEnd len="sm" w="sm" type="none"/>
            <a:tailEnd len="sm" w="sm" type="none"/>
          </a:ln>
        </p:spPr>
      </p:pic>
      <p:cxnSp>
        <p:nvCxnSpPr>
          <p:cNvPr id="129" name="Google Shape;129;p21"/>
          <p:cNvCxnSpPr/>
          <p:nvPr/>
        </p:nvCxnSpPr>
        <p:spPr>
          <a:xfrm flipH="1" rot="10800000">
            <a:off x="2445950" y="1649350"/>
            <a:ext cx="447300" cy="50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